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5" r:id="rId7"/>
    <p:sldId id="263" r:id="rId8"/>
    <p:sldId id="262" r:id="rId9"/>
    <p:sldId id="264" r:id="rId10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01169360020203"/>
          <c:h val="0.769439379288115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 Pupil State (Constant Dollars)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FY 08-09</c:v>
                </c:pt>
                <c:pt idx="1">
                  <c:v>FY 09-10</c:v>
                </c:pt>
                <c:pt idx="2">
                  <c:v>FY 10-11</c:v>
                </c:pt>
                <c:pt idx="3">
                  <c:v>FY 11-12</c:v>
                </c:pt>
                <c:pt idx="4">
                  <c:v>FY 12-13</c:v>
                </c:pt>
                <c:pt idx="5">
                  <c:v>FY 13-14</c:v>
                </c:pt>
                <c:pt idx="6">
                  <c:v>FY 14-15</c:v>
                </c:pt>
                <c:pt idx="7">
                  <c:v>FY 15-16</c:v>
                </c:pt>
                <c:pt idx="8">
                  <c:v>FY 16-17 Unaudited</c:v>
                </c:pt>
                <c:pt idx="9">
                  <c:v>FY 17-18 Adopted</c:v>
                </c:pt>
                <c:pt idx="10">
                  <c:v>FY 18-19 Projected (11/29/17)</c:v>
                </c:pt>
              </c:strCache>
            </c:strRef>
          </c:cat>
          <c:val>
            <c:numRef>
              <c:f>Sheet1!$B$2:$B$12</c:f>
              <c:numCache>
                <c:formatCode>"$"#,##0_);[Red]\("$"#,##0\)</c:formatCode>
                <c:ptCount val="11"/>
                <c:pt idx="0">
                  <c:v>3653</c:v>
                </c:pt>
                <c:pt idx="1">
                  <c:v>3261</c:v>
                </c:pt>
                <c:pt idx="2">
                  <c:v>3048</c:v>
                </c:pt>
                <c:pt idx="3">
                  <c:v>2920</c:v>
                </c:pt>
                <c:pt idx="4">
                  <c:v>3077</c:v>
                </c:pt>
                <c:pt idx="5">
                  <c:v>3007</c:v>
                </c:pt>
                <c:pt idx="6">
                  <c:v>3060</c:v>
                </c:pt>
                <c:pt idx="7">
                  <c:v>3098</c:v>
                </c:pt>
                <c:pt idx="8">
                  <c:v>3200</c:v>
                </c:pt>
                <c:pt idx="9">
                  <c:v>3162</c:v>
                </c:pt>
                <c:pt idx="10">
                  <c:v>3091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B9-44A6-B13E-6FAFDA850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716031944"/>
        <c:axId val="716028808"/>
      </c:barChart>
      <c:catAx>
        <c:axId val="71603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6028808"/>
        <c:crosses val="autoZero"/>
        <c:auto val="1"/>
        <c:lblAlgn val="ctr"/>
        <c:lblOffset val="100"/>
        <c:noMultiLvlLbl val="0"/>
      </c:catAx>
      <c:valAx>
        <c:axId val="716028808"/>
        <c:scaling>
          <c:orientation val="minMax"/>
          <c:max val="3820"/>
          <c:min val="1800"/>
        </c:scaling>
        <c:delete val="1"/>
        <c:axPos val="l"/>
        <c:numFmt formatCode="&quot;$&quot;#,##0_);[Red]\(&quot;$&quot;#,##0\)" sourceLinked="1"/>
        <c:majorTickMark val="none"/>
        <c:minorTickMark val="none"/>
        <c:tickLblPos val="nextTo"/>
        <c:crossAx val="716031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0.06353</cdr:y>
    </cdr:from>
    <cdr:to>
      <cdr:x>1</cdr:x>
      <cdr:y>0.06357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-457200" y="275930"/>
          <a:ext cx="11283950" cy="174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accent6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60000-CFCD-4DA6-9616-107C1584F242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C1B91-A631-4D56-8218-A9A69A021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7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64A9D-7CEE-4B51-B7EB-2654AD45A1EE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668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64A9D-7CEE-4B51-B7EB-2654AD45A1EE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39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2282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5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1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3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147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15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22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337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4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055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28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660FA28-3CC4-4384-BB26-DA9F718AF4DA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C5D4A3-6D38-4A09-859A-6A8C410E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3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urvey.k12insight.com/survey.aspx?k=SsUTPVsYTYsPsPsP&amp;lang=0&amp;data=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FY18/9 Budget Development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Special School Board Meeting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December 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11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 Survey + Budget Stakeholder Meeting</a:t>
            </a:r>
          </a:p>
          <a:p>
            <a:r>
              <a:rPr lang="en-US" dirty="0" smtClean="0"/>
              <a:t>Local Composite Index (LCI) Update</a:t>
            </a:r>
          </a:p>
          <a:p>
            <a:r>
              <a:rPr lang="en-US" dirty="0" smtClean="0"/>
              <a:t>Health Care Savings Update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07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 live with responses due 12/17</a:t>
            </a:r>
          </a:p>
          <a:p>
            <a:r>
              <a:rPr lang="en-US" dirty="0" smtClean="0"/>
              <a:t>2,100+ responses to date</a:t>
            </a:r>
          </a:p>
          <a:p>
            <a:r>
              <a:rPr lang="en-US" dirty="0" smtClean="0">
                <a:hlinkClick r:id="rId2"/>
              </a:rPr>
              <a:t>Take Survey Here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4844" t="34445" r="55234" b="11667"/>
          <a:stretch/>
        </p:blipFill>
        <p:spPr>
          <a:xfrm>
            <a:off x="6905625" y="615975"/>
            <a:ext cx="3743325" cy="57181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8169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090" y="1947333"/>
            <a:ext cx="3917244" cy="29379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Stakeholder Focus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 hosted on Tuesday, December 5th</a:t>
            </a:r>
          </a:p>
          <a:p>
            <a:r>
              <a:rPr lang="en-US" dirty="0" smtClean="0"/>
              <a:t>20+ Participants</a:t>
            </a:r>
          </a:p>
          <a:p>
            <a:r>
              <a:rPr lang="en-US" dirty="0" smtClean="0"/>
              <a:t>Representatives from:</a:t>
            </a:r>
          </a:p>
          <a:p>
            <a:pPr lvl="1"/>
            <a:r>
              <a:rPr lang="en-US" dirty="0" smtClean="0"/>
              <a:t>Teach Advisory Committee</a:t>
            </a:r>
          </a:p>
          <a:p>
            <a:pPr lvl="1"/>
            <a:r>
              <a:rPr lang="en-US" dirty="0" smtClean="0"/>
              <a:t>Employee Advisory Committee</a:t>
            </a:r>
          </a:p>
          <a:p>
            <a:pPr lvl="1"/>
            <a:r>
              <a:rPr lang="en-US" dirty="0" smtClean="0"/>
              <a:t>Financial Advisory Committee</a:t>
            </a:r>
          </a:p>
          <a:p>
            <a:pPr lvl="1"/>
            <a:r>
              <a:rPr lang="en-US" dirty="0" smtClean="0"/>
              <a:t>Parent Council</a:t>
            </a:r>
          </a:p>
          <a:p>
            <a:pPr lvl="1"/>
            <a:r>
              <a:rPr lang="en-US" dirty="0" smtClean="0"/>
              <a:t>Student Council</a:t>
            </a:r>
          </a:p>
          <a:p>
            <a:pPr lvl="1"/>
            <a:r>
              <a:rPr lang="en-US" dirty="0" smtClean="0"/>
              <a:t>Strategic &amp; Planning Cabinets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52" y="3875616"/>
            <a:ext cx="3917244" cy="29379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6176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365760"/>
            <a:ext cx="9868662" cy="13255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Composite Index of Local Ability-to-Pay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1943100"/>
            <a:ext cx="8473799" cy="4552950"/>
          </a:xfrm>
        </p:spPr>
        <p:txBody>
          <a:bodyPr>
            <a:normAutofit/>
          </a:bodyPr>
          <a:lstStyle/>
          <a:p>
            <a:r>
              <a:rPr lang="en-US" dirty="0" smtClean="0"/>
              <a:t>Calculated every biennium.  Used by Virginia Department of Education (DOE) to calculate the state share of projected school division payments for the Governor’s budget.</a:t>
            </a:r>
          </a:p>
          <a:p>
            <a:r>
              <a:rPr lang="en-US" dirty="0" smtClean="0"/>
              <a:t>Factors used to calculate include:</a:t>
            </a:r>
          </a:p>
          <a:p>
            <a:pPr lvl="1"/>
            <a:r>
              <a:rPr lang="en-US" dirty="0"/>
              <a:t>True Values</a:t>
            </a:r>
          </a:p>
          <a:p>
            <a:pPr lvl="1"/>
            <a:r>
              <a:rPr lang="en-US" dirty="0"/>
              <a:t>Adjusted Gross Income</a:t>
            </a:r>
          </a:p>
          <a:p>
            <a:pPr lvl="1"/>
            <a:r>
              <a:rPr lang="en-US" dirty="0" smtClean="0"/>
              <a:t>Taxable </a:t>
            </a:r>
            <a:r>
              <a:rPr lang="en-US" dirty="0"/>
              <a:t>Retail Sales</a:t>
            </a:r>
          </a:p>
          <a:p>
            <a:pPr lvl="1"/>
            <a:r>
              <a:rPr lang="en-US" dirty="0"/>
              <a:t>Population</a:t>
            </a:r>
          </a:p>
          <a:p>
            <a:pPr lvl="1"/>
            <a:r>
              <a:rPr lang="en-US" dirty="0" smtClean="0"/>
              <a:t>ADM</a:t>
            </a:r>
          </a:p>
          <a:p>
            <a:pPr marL="274320" lvl="1" indent="0">
              <a:buNone/>
            </a:pPr>
            <a:endParaRPr lang="en-US" dirty="0"/>
          </a:p>
          <a:p>
            <a:pPr marL="171450" lvl="1" indent="-171450"/>
            <a:r>
              <a:rPr lang="en-US" sz="1800" b="1" u="sng" dirty="0" smtClean="0"/>
              <a:t>Albemarle’s index increased by 6%.  This is estimated to equate to $2-3M less than previously anticipated in the five year forecast.</a:t>
            </a:r>
            <a:endParaRPr lang="en-US" sz="1800" b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365760"/>
            <a:ext cx="9868662" cy="13255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Composite </a:t>
            </a:r>
            <a:r>
              <a:rPr lang="en-US" sz="4000" dirty="0"/>
              <a:t>Index of Local Ability-to-Pay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198" y="2381250"/>
            <a:ext cx="1828801" cy="1847850"/>
          </a:xfrm>
        </p:spPr>
        <p:txBody>
          <a:bodyPr anchor="ctr" anchorCtr="0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 smtClean="0">
                <a:solidFill>
                  <a:schemeClr val="accent1"/>
                </a:solidFill>
              </a:rPr>
              <a:t>Average Daily Membership (ADM) Component: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0" y="1807686"/>
            <a:ext cx="11274552" cy="457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dirty="0" smtClean="0"/>
              <a:t>Formula = [(.6667 x </a:t>
            </a:r>
            <a:r>
              <a:rPr lang="en-US" sz="2000" dirty="0" smtClean="0">
                <a:solidFill>
                  <a:schemeClr val="accent1"/>
                </a:solidFill>
              </a:rPr>
              <a:t>ADM Component</a:t>
            </a:r>
            <a:r>
              <a:rPr lang="en-US" sz="2000" dirty="0" smtClean="0"/>
              <a:t>) + (.333 x </a:t>
            </a:r>
            <a:r>
              <a:rPr lang="en-US" sz="2000" dirty="0" smtClean="0">
                <a:solidFill>
                  <a:srgbClr val="0070C0"/>
                </a:solidFill>
              </a:rPr>
              <a:t>Population Component</a:t>
            </a:r>
            <a:r>
              <a:rPr lang="en-US" sz="2000" dirty="0" smtClean="0"/>
              <a:t>)] x 0.45</a:t>
            </a:r>
            <a:endParaRPr lang="en-US" sz="20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331759"/>
              </p:ext>
            </p:extLst>
          </p:nvPr>
        </p:nvGraphicFramePr>
        <p:xfrm>
          <a:off x="2682620" y="2694275"/>
          <a:ext cx="7642480" cy="153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Worksheet" r:id="rId4" imgW="9201283" imgH="1847719" progId="Excel.Sheet.8">
                  <p:embed/>
                </p:oleObj>
              </mc:Choice>
              <mc:Fallback>
                <p:oleObj name="Worksheet" r:id="rId4" imgW="9201283" imgH="184771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82620" y="2694275"/>
                        <a:ext cx="7642480" cy="153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288778"/>
              </p:ext>
            </p:extLst>
          </p:nvPr>
        </p:nvGraphicFramePr>
        <p:xfrm>
          <a:off x="2682620" y="4865975"/>
          <a:ext cx="7642480" cy="153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Worksheet" r:id="rId6" imgW="9201283" imgH="1847719" progId="Excel.Sheet.8">
                  <p:embed/>
                </p:oleObj>
              </mc:Choice>
              <mc:Fallback>
                <p:oleObj name="Worksheet" r:id="rId6" imgW="9201283" imgH="184771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82620" y="4865975"/>
                        <a:ext cx="7642480" cy="153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ontent Placeholder 6"/>
          <p:cNvSpPr txBox="1">
            <a:spLocks/>
          </p:cNvSpPr>
          <p:nvPr/>
        </p:nvSpPr>
        <p:spPr>
          <a:xfrm>
            <a:off x="457198" y="4552950"/>
            <a:ext cx="1828801" cy="18478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dirty="0" smtClean="0">
                <a:solidFill>
                  <a:srgbClr val="0070C0"/>
                </a:solidFill>
              </a:rPr>
              <a:t>Population Component: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7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755" y="203662"/>
            <a:ext cx="11596678" cy="1325562"/>
          </a:xfrm>
        </p:spPr>
        <p:txBody>
          <a:bodyPr anchor="ctr"/>
          <a:lstStyle/>
          <a:p>
            <a:r>
              <a:rPr lang="en-US" dirty="0" smtClean="0"/>
              <a:t>Trend Analysis: </a:t>
            </a:r>
            <a:r>
              <a:rPr lang="en-US" sz="1800" dirty="0" smtClean="0"/>
              <a:t>Change from 2016-18 to 2018-20</a:t>
            </a:r>
            <a:endParaRPr lang="en-US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16803"/>
              </p:ext>
            </p:extLst>
          </p:nvPr>
        </p:nvGraphicFramePr>
        <p:xfrm>
          <a:off x="372755" y="1469748"/>
          <a:ext cx="8804275" cy="4982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6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6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90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LCI Factor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Division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Absolute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% </a:t>
                      </a:r>
                      <a:r>
                        <a:rPr lang="en-US" sz="1400" u="none" strike="noStrike" dirty="0">
                          <a:effectLst/>
                        </a:rPr>
                        <a:t>Change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Division vs. State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Average </a:t>
                      </a:r>
                      <a:r>
                        <a:rPr lang="en-US" sz="1400" u="none" strike="noStrike" dirty="0">
                          <a:effectLst/>
                        </a:rPr>
                        <a:t>Change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Average Daily </a:t>
                      </a:r>
                      <a:r>
                        <a:rPr lang="en-US" sz="1400" u="none" strike="noStrike" dirty="0" smtClean="0">
                          <a:effectLst/>
                        </a:rPr>
                        <a:t>Membership*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Albemarle 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2.04%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266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>
                          <a:solidFill>
                            <a:srgbClr val="FF0000"/>
                          </a:solidFill>
                          <a:effectLst/>
                        </a:rPr>
                        <a:t>State Average</a:t>
                      </a:r>
                      <a:endParaRPr lang="en-US" sz="1400" b="0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0.85%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77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Population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Albemarle 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2.26%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2320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State Average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1.48%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908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LCI Factor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Division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Absolute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% </a:t>
                      </a:r>
                      <a:r>
                        <a:rPr lang="en-US" sz="1400" u="none" strike="noStrike" dirty="0">
                          <a:effectLst/>
                        </a:rPr>
                        <a:t>Change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Per ADM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% </a:t>
                      </a:r>
                      <a:r>
                        <a:rPr lang="en-US" sz="1400" u="none" strike="noStrike" dirty="0">
                          <a:effectLst/>
                        </a:rPr>
                        <a:t>Change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Per Capita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% </a:t>
                      </a:r>
                      <a:r>
                        <a:rPr lang="en-US" sz="1400" u="none" strike="noStrike" dirty="0">
                          <a:effectLst/>
                        </a:rPr>
                        <a:t>Change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True Value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of </a:t>
                      </a:r>
                      <a:r>
                        <a:rPr lang="en-US" sz="1400" u="none" strike="noStrike" dirty="0">
                          <a:effectLst/>
                        </a:rPr>
                        <a:t>Property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Albemarle 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5.55%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3.44%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3.22%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>
                          <a:solidFill>
                            <a:srgbClr val="FF0000"/>
                          </a:solidFill>
                          <a:effectLst/>
                        </a:rPr>
                        <a:t>State Average</a:t>
                      </a:r>
                      <a:endParaRPr lang="en-US" sz="1400" b="0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>
                          <a:solidFill>
                            <a:srgbClr val="FF0000"/>
                          </a:solidFill>
                          <a:effectLst/>
                        </a:rPr>
                        <a:t>3.82%</a:t>
                      </a:r>
                      <a:endParaRPr lang="en-US" sz="1400" b="0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>
                          <a:solidFill>
                            <a:srgbClr val="FF0000"/>
                          </a:solidFill>
                          <a:effectLst/>
                        </a:rPr>
                        <a:t>2.95%</a:t>
                      </a:r>
                      <a:endParaRPr lang="en-US" sz="1400" b="0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2.30%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Adjusted </a:t>
                      </a:r>
                      <a:endParaRPr lang="en-US" sz="14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Gross </a:t>
                      </a:r>
                      <a:r>
                        <a:rPr lang="en-US" sz="1400" b="1" u="none" strike="noStrike" dirty="0">
                          <a:effectLst/>
                        </a:rPr>
                        <a:t>Income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Albemarle 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27.86%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>
                          <a:solidFill>
                            <a:srgbClr val="0070C0"/>
                          </a:solidFill>
                          <a:effectLst/>
                        </a:rPr>
                        <a:t>25.30%</a:t>
                      </a:r>
                      <a:endParaRPr lang="en-US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25.04%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State Average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10.78%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9.84%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9.16%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Taxable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Retail </a:t>
                      </a:r>
                      <a:r>
                        <a:rPr lang="en-US" sz="1400" u="none" strike="noStrike" dirty="0">
                          <a:effectLst/>
                        </a:rPr>
                        <a:t>Sales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Albemarle 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6.66%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>
                          <a:solidFill>
                            <a:srgbClr val="0070C0"/>
                          </a:solidFill>
                          <a:effectLst/>
                        </a:rPr>
                        <a:t>4.53%</a:t>
                      </a:r>
                      <a:endParaRPr lang="en-US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4.31%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State Average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5.95%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5.06%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4.40%</a:t>
                      </a:r>
                      <a:endParaRPr lang="en-US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844883" y="6396008"/>
            <a:ext cx="2347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/>
              <a:t>*2014 – 2016 difference, </a:t>
            </a:r>
          </a:p>
          <a:p>
            <a:pPr algn="r"/>
            <a:r>
              <a:rPr lang="en-US" sz="1000" dirty="0" smtClean="0"/>
              <a:t>other factors are 2013-15 differences</a:t>
            </a:r>
            <a:endParaRPr lang="en-US" sz="1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654235"/>
              </p:ext>
            </p:extLst>
          </p:nvPr>
        </p:nvGraphicFramePr>
        <p:xfrm>
          <a:off x="8307705" y="2207365"/>
          <a:ext cx="3474720" cy="10972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Division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2016-18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2018-20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Albemarle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0.6394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0.6780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35893" y="1707441"/>
            <a:ext cx="2375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Final Index Comparison</a:t>
            </a:r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 rot="10800000">
            <a:off x="198924" y="5057775"/>
            <a:ext cx="578827" cy="381000"/>
          </a:xfrm>
          <a:prstGeom prst="leftArrow">
            <a:avLst>
              <a:gd name="adj1" fmla="val 50000"/>
              <a:gd name="adj2" fmla="val 794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7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97" y="0"/>
            <a:ext cx="9692640" cy="1325562"/>
          </a:xfrm>
        </p:spPr>
        <p:txBody>
          <a:bodyPr>
            <a:normAutofit/>
          </a:bodyPr>
          <a:lstStyle/>
          <a:p>
            <a:r>
              <a:rPr lang="en-US" dirty="0" smtClean="0"/>
              <a:t>Per Pupil </a:t>
            </a:r>
            <a:r>
              <a:rPr lang="en-US" dirty="0"/>
              <a:t>State </a:t>
            </a:r>
            <a:r>
              <a:rPr lang="en-US" dirty="0" smtClean="0"/>
              <a:t>Revenues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536186"/>
              </p:ext>
            </p:extLst>
          </p:nvPr>
        </p:nvGraphicFramePr>
        <p:xfrm>
          <a:off x="457200" y="2057400"/>
          <a:ext cx="1128395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4660833" y="6400800"/>
            <a:ext cx="2876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i="1" dirty="0" smtClean="0"/>
              <a:t>*Adjusted for Inflation (2008 Dollars)</a:t>
            </a:r>
            <a:endParaRPr lang="en-US" sz="1400" i="1" dirty="0"/>
          </a:p>
        </p:txBody>
      </p:sp>
      <p:sp>
        <p:nvSpPr>
          <p:cNvPr id="12" name="Rectangle 11"/>
          <p:cNvSpPr/>
          <p:nvPr/>
        </p:nvSpPr>
        <p:spPr>
          <a:xfrm>
            <a:off x="2578692" y="1749623"/>
            <a:ext cx="70407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Since FY 08-09, per pupil </a:t>
            </a:r>
            <a:r>
              <a:rPr lang="en-US" sz="1600" dirty="0" smtClean="0"/>
              <a:t>state </a:t>
            </a:r>
            <a:r>
              <a:rPr lang="en-US" sz="1600" dirty="0"/>
              <a:t>aid* </a:t>
            </a:r>
            <a:r>
              <a:rPr lang="en-US" sz="1600" dirty="0" smtClean="0"/>
              <a:t>may </a:t>
            </a:r>
            <a:r>
              <a:rPr lang="en-US" sz="1600" cap="all" dirty="0" smtClean="0"/>
              <a:t>decline</a:t>
            </a:r>
            <a:r>
              <a:rPr lang="en-US" sz="1600" dirty="0" smtClean="0"/>
              <a:t> </a:t>
            </a:r>
            <a:r>
              <a:rPr lang="en-US" sz="1600" dirty="0"/>
              <a:t>by </a:t>
            </a:r>
            <a:r>
              <a:rPr lang="en-US" sz="1600" dirty="0" smtClean="0"/>
              <a:t>$562 </a:t>
            </a:r>
            <a:r>
              <a:rPr lang="en-US" sz="1600" dirty="0"/>
              <a:t>per </a:t>
            </a:r>
            <a:r>
              <a:rPr lang="en-US" sz="1600" dirty="0" smtClean="0"/>
              <a:t>student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2260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Care Savings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plan had favorable claim experience last year which is continuing.</a:t>
            </a:r>
          </a:p>
          <a:p>
            <a:r>
              <a:rPr lang="en-US" dirty="0" smtClean="0"/>
              <a:t>There are projected savings in current plan year and next year.  Exact figures TBD.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1598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303163&quot;&gt;&lt;/object&gt;&lt;object type=&quot;2&quot; unique_id=&quot;303164&quot;&gt;&lt;object type=&quot;3&quot; unique_id=&quot;303165&quot;&gt;&lt;property id=&quot;20148&quot; value=&quot;5&quot;/&gt;&lt;property id=&quot;20300&quot; value=&quot;Slide 1 - &amp;quot;FY18/9 Budget Development Update&amp;quot;&quot;/&gt;&lt;property id=&quot;20307&quot; value=&quot;256&quot;/&gt;&lt;/object&gt;&lt;object type=&quot;3&quot; unique_id=&quot;303166&quot;&gt;&lt;property id=&quot;20148&quot; value=&quot;5&quot;/&gt;&lt;property id=&quot;20300&quot; value=&quot;Slide 2 - &amp;quot;Topics&amp;quot;&quot;/&gt;&lt;property id=&quot;20307&quot; value=&quot;257&quot;/&gt;&lt;/object&gt;&lt;object type=&quot;3&quot; unique_id=&quot;303167&quot;&gt;&lt;property id=&quot;20148&quot; value=&quot;5&quot;/&gt;&lt;property id=&quot;20300&quot; value=&quot;Slide 3 - &amp;quot;Budget Survey&amp;quot;&quot;/&gt;&lt;property id=&quot;20307&quot; value=&quot;259&quot;/&gt;&lt;/object&gt;&lt;object type=&quot;3&quot; unique_id=&quot;303168&quot;&gt;&lt;property id=&quot;20148&quot; value=&quot;5&quot;/&gt;&lt;property id=&quot;20300&quot; value=&quot;Slide 4 - &amp;quot;Budget Stakeholder Focus Group&amp;quot;&quot;/&gt;&lt;property id=&quot;20307&quot; value=&quot;258&quot;/&gt;&lt;/object&gt;&lt;object type=&quot;3&quot; unique_id=&quot;303169&quot;&gt;&lt;property id=&quot;20148&quot; value=&quot;5&quot;/&gt;&lt;property id=&quot;20300&quot; value=&quot;Slide 5 - &amp;quot;Composite Index of Local Ability-to-Pay&amp;quot;&quot;/&gt;&lt;property id=&quot;20307&quot; value=&quot;260&quot;/&gt;&lt;/object&gt;&lt;object type=&quot;3&quot; unique_id=&quot;303170&quot;&gt;&lt;property id=&quot;20148&quot; value=&quot;5&quot;/&gt;&lt;property id=&quot;20300&quot; value=&quot;Slide 6 - &amp;quot;Composite Index of Local Ability-to-Pay&amp;quot;&quot;/&gt;&lt;property id=&quot;20307&quot; value=&quot;265&quot;/&gt;&lt;/object&gt;&lt;object type=&quot;3&quot; unique_id=&quot;303171&quot;&gt;&lt;property id=&quot;20148&quot; value=&quot;5&quot;/&gt;&lt;property id=&quot;20300&quot; value=&quot;Slide 7 - &amp;quot;Trend Analysis: Change from 2016-18 to 2018-20&amp;quot;&quot;/&gt;&lt;property id=&quot;20307&quot; value=&quot;263&quot;/&gt;&lt;/object&gt;&lt;object type=&quot;3&quot; unique_id=&quot;303172&quot;&gt;&lt;property id=&quot;20148&quot; value=&quot;5&quot;/&gt;&lt;property id=&quot;20300&quot; value=&quot;Slide 8 - &amp;quot;Per Pupil State Revenues&amp;quot;&quot;/&gt;&lt;property id=&quot;20307&quot; value=&quot;262&quot;/&gt;&lt;/object&gt;&lt;object type=&quot;3&quot; unique_id=&quot;303173&quot;&gt;&lt;property id=&quot;20148&quot; value=&quot;5&quot;/&gt;&lt;property id=&quot;20300&quot; value=&quot;Slide 9 - &amp;quot;Health Care Savings &amp;quot;&quot;/&gt;&lt;property id=&quot;20307&quot; value=&quot;26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View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207</TotalTime>
  <Words>379</Words>
  <Application>Microsoft Office PowerPoint</Application>
  <PresentationFormat>Widescreen</PresentationFormat>
  <Paragraphs>112</Paragraphs>
  <Slides>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Schoolbook</vt:lpstr>
      <vt:lpstr>Wingdings</vt:lpstr>
      <vt:lpstr>Wingdings 2</vt:lpstr>
      <vt:lpstr>View</vt:lpstr>
      <vt:lpstr>Worksheet</vt:lpstr>
      <vt:lpstr>FY18/9 Budget Development Update</vt:lpstr>
      <vt:lpstr>Topics</vt:lpstr>
      <vt:lpstr>Budget Survey</vt:lpstr>
      <vt:lpstr>Budget Stakeholder Focus Group</vt:lpstr>
      <vt:lpstr>Composite Index of Local Ability-to-Pay</vt:lpstr>
      <vt:lpstr>Composite Index of Local Ability-to-Pay</vt:lpstr>
      <vt:lpstr>Trend Analysis: Change from 2016-18 to 2018-20</vt:lpstr>
      <vt:lpstr>Per Pupil State Revenues</vt:lpstr>
      <vt:lpstr>Health Care Savings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Update</dc:title>
  <dc:creator>Rosalyn Schmitt</dc:creator>
  <cp:lastModifiedBy>Jennifer Johnston</cp:lastModifiedBy>
  <cp:revision>15</cp:revision>
  <dcterms:created xsi:type="dcterms:W3CDTF">2017-12-07T17:20:21Z</dcterms:created>
  <dcterms:modified xsi:type="dcterms:W3CDTF">2017-12-07T22:25:10Z</dcterms:modified>
</cp:coreProperties>
</file>